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2" r:id="rId4"/>
    <p:sldId id="258" r:id="rId5"/>
    <p:sldId id="259" r:id="rId6"/>
    <p:sldId id="261" r:id="rId7"/>
  </p:sldIdLst>
  <p:sldSz cx="9144000" cy="6858000" type="screen4x3"/>
  <p:notesSz cx="6934200" cy="90805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Objects="1">
      <p:cViewPr varScale="1">
        <p:scale>
          <a:sx n="96" d="100"/>
          <a:sy n="96" d="100"/>
        </p:scale>
        <p:origin x="-14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556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475" y="0"/>
            <a:ext cx="3005138" cy="4556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AACA94-EF5F-467D-ACD5-1C03865729BF}" type="datetimeFigureOut">
              <a:rPr lang="en-US" smtClean="0"/>
              <a:t>11/9/16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23988" y="1135063"/>
            <a:ext cx="4086225" cy="30654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738" y="4370388"/>
            <a:ext cx="5546725" cy="3575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24888"/>
            <a:ext cx="3005138" cy="4556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475" y="8624888"/>
            <a:ext cx="3005138" cy="4556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6A032D-855B-43F1-A39C-94BD45E95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94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078714C-5D8F-46C1-B9F3-9CFAD1FF8B9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92884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26014"/>
            <a:ext cx="7772400" cy="881574"/>
          </a:xfrm>
        </p:spPr>
        <p:txBody>
          <a:bodyPr/>
          <a:lstStyle>
            <a:lvl1pPr algn="just"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71B7641-0857-4571-86F9-6E1752873748}" type="slidenum">
              <a:rPr lang="en-US" altLang="en-US"/>
              <a:pPr/>
              <a:t>‹#›</a:t>
            </a:fld>
            <a:endParaRPr lang="en-US" altLang="en-US"/>
          </a:p>
        </p:txBody>
      </p:sp>
      <p:cxnSp>
        <p:nvCxnSpPr>
          <p:cNvPr id="20" name="Straight Connector 19"/>
          <p:cNvCxnSpPr/>
          <p:nvPr userDrawn="1"/>
        </p:nvCxnSpPr>
        <p:spPr bwMode="auto">
          <a:xfrm>
            <a:off x="685800" y="1524000"/>
            <a:ext cx="77724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3" name="Group 32"/>
          <p:cNvGrpSpPr/>
          <p:nvPr userDrawn="1"/>
        </p:nvGrpSpPr>
        <p:grpSpPr>
          <a:xfrm>
            <a:off x="1524000" y="5889087"/>
            <a:ext cx="1768307" cy="413826"/>
            <a:chOff x="0" y="0"/>
            <a:chExt cx="1826832" cy="413826"/>
          </a:xfrm>
        </p:grpSpPr>
        <p:sp>
          <p:nvSpPr>
            <p:cNvPr id="34" name="Pentagon 33"/>
            <p:cNvSpPr/>
            <p:nvPr userDrawn="1"/>
          </p:nvSpPr>
          <p:spPr>
            <a:xfrm>
              <a:off x="0" y="0"/>
              <a:ext cx="1826832" cy="413826"/>
            </a:xfrm>
            <a:prstGeom prst="homePlate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Pentagon 4"/>
            <p:cNvSpPr/>
            <p:nvPr userDrawn="1"/>
          </p:nvSpPr>
          <p:spPr>
            <a:xfrm>
              <a:off x="0" y="0"/>
              <a:ext cx="1535345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342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Overview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6" name="Group 35"/>
          <p:cNvGrpSpPr/>
          <p:nvPr userDrawn="1"/>
        </p:nvGrpSpPr>
        <p:grpSpPr>
          <a:xfrm>
            <a:off x="2928761" y="5889087"/>
            <a:ext cx="1668379" cy="413826"/>
            <a:chOff x="1463286" y="0"/>
            <a:chExt cx="1826832" cy="413826"/>
          </a:xfrm>
        </p:grpSpPr>
        <p:sp>
          <p:nvSpPr>
            <p:cNvPr id="37" name="Chevron 36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Approach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9" name="Group 38"/>
          <p:cNvGrpSpPr/>
          <p:nvPr userDrawn="1"/>
        </p:nvGrpSpPr>
        <p:grpSpPr>
          <a:xfrm>
            <a:off x="5828750" y="5889087"/>
            <a:ext cx="1826832" cy="413826"/>
            <a:chOff x="2924752" y="0"/>
            <a:chExt cx="1826832" cy="413826"/>
          </a:xfrm>
        </p:grpSpPr>
        <p:sp>
          <p:nvSpPr>
            <p:cNvPr id="40" name="Chevron 39"/>
            <p:cNvSpPr/>
            <p:nvPr userDrawn="1"/>
          </p:nvSpPr>
          <p:spPr>
            <a:xfrm>
              <a:off x="2924752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Chevron 8"/>
            <p:cNvSpPr/>
            <p:nvPr userDrawn="1"/>
          </p:nvSpPr>
          <p:spPr>
            <a:xfrm>
              <a:off x="3131665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Conclusion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2" name="Group 41"/>
          <p:cNvGrpSpPr/>
          <p:nvPr userDrawn="1"/>
        </p:nvGrpSpPr>
        <p:grpSpPr>
          <a:xfrm>
            <a:off x="4375485" y="5889087"/>
            <a:ext cx="1668379" cy="413826"/>
            <a:chOff x="1463286" y="0"/>
            <a:chExt cx="1826832" cy="413826"/>
          </a:xfrm>
        </p:grpSpPr>
        <p:sp>
          <p:nvSpPr>
            <p:cNvPr id="43" name="Chevron 42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Results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5" name="TextBox 44"/>
          <p:cNvSpPr txBox="1"/>
          <p:nvPr userDrawn="1"/>
        </p:nvSpPr>
        <p:spPr>
          <a:xfrm>
            <a:off x="599017" y="36065"/>
            <a:ext cx="8162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/>
                </a:solidFill>
              </a:rPr>
              <a:t>18-755 Project</a:t>
            </a:r>
            <a:endParaRPr lang="en-US" sz="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561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2961F-AF00-45A1-8062-A9022FE729B7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1524000" y="5889087"/>
            <a:ext cx="1768307" cy="413826"/>
            <a:chOff x="0" y="0"/>
            <a:chExt cx="1826832" cy="413826"/>
          </a:xfrm>
        </p:grpSpPr>
        <p:sp>
          <p:nvSpPr>
            <p:cNvPr id="18" name="Pentagon 17"/>
            <p:cNvSpPr/>
            <p:nvPr userDrawn="1"/>
          </p:nvSpPr>
          <p:spPr>
            <a:xfrm>
              <a:off x="0" y="0"/>
              <a:ext cx="1826832" cy="413826"/>
            </a:xfrm>
            <a:prstGeom prst="homePlate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Pentagon 4"/>
            <p:cNvSpPr/>
            <p:nvPr userDrawn="1"/>
          </p:nvSpPr>
          <p:spPr>
            <a:xfrm>
              <a:off x="0" y="0"/>
              <a:ext cx="1535345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342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Overview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2928761" y="5889087"/>
            <a:ext cx="1826832" cy="413826"/>
            <a:chOff x="1463286" y="0"/>
            <a:chExt cx="1826832" cy="413826"/>
          </a:xfrm>
        </p:grpSpPr>
        <p:sp>
          <p:nvSpPr>
            <p:cNvPr id="21" name="Chevron 20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Approach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" name="Group 22"/>
          <p:cNvGrpSpPr/>
          <p:nvPr userDrawn="1"/>
        </p:nvGrpSpPr>
        <p:grpSpPr>
          <a:xfrm>
            <a:off x="4390227" y="5889087"/>
            <a:ext cx="1826832" cy="413826"/>
            <a:chOff x="2924752" y="0"/>
            <a:chExt cx="1826832" cy="413826"/>
          </a:xfrm>
        </p:grpSpPr>
        <p:sp>
          <p:nvSpPr>
            <p:cNvPr id="24" name="Chevron 23"/>
            <p:cNvSpPr/>
            <p:nvPr userDrawn="1"/>
          </p:nvSpPr>
          <p:spPr>
            <a:xfrm>
              <a:off x="2924752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Chevron 8"/>
            <p:cNvSpPr/>
            <p:nvPr userDrawn="1"/>
          </p:nvSpPr>
          <p:spPr>
            <a:xfrm>
              <a:off x="3131665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Results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6" name="Group 25"/>
          <p:cNvGrpSpPr/>
          <p:nvPr userDrawn="1"/>
        </p:nvGrpSpPr>
        <p:grpSpPr>
          <a:xfrm>
            <a:off x="6006730" y="5889087"/>
            <a:ext cx="1826832" cy="413826"/>
            <a:chOff x="2924752" y="0"/>
            <a:chExt cx="1826832" cy="413826"/>
          </a:xfrm>
        </p:grpSpPr>
        <p:sp>
          <p:nvSpPr>
            <p:cNvPr id="27" name="Chevron 26"/>
            <p:cNvSpPr/>
            <p:nvPr userDrawn="1"/>
          </p:nvSpPr>
          <p:spPr>
            <a:xfrm>
              <a:off x="2924752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Chevron 8"/>
            <p:cNvSpPr/>
            <p:nvPr userDrawn="1"/>
          </p:nvSpPr>
          <p:spPr>
            <a:xfrm>
              <a:off x="3131665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Conclusion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9" name="TextBox 28"/>
          <p:cNvSpPr txBox="1"/>
          <p:nvPr userDrawn="1"/>
        </p:nvSpPr>
        <p:spPr>
          <a:xfrm>
            <a:off x="599017" y="36065"/>
            <a:ext cx="8162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/>
                </a:solidFill>
              </a:rPr>
              <a:t>18-755 Project</a:t>
            </a:r>
            <a:endParaRPr lang="en-US" sz="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8295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B922D85-6402-43E6-BFF3-79545E94A1A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11976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95152E9-8BFF-4664-B3E5-C5751595624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528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914400"/>
          </a:xfrm>
        </p:spPr>
        <p:txBody>
          <a:bodyPr/>
          <a:lstStyle>
            <a:lvl1pPr algn="just"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2286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8671CA9-B0B2-41CA-BC59-F078D7542B0A}" type="slidenum">
              <a:rPr lang="en-US" altLang="en-US"/>
              <a:pPr/>
              <a:t>‹#›</a:t>
            </a:fld>
            <a:endParaRPr lang="en-US" altLang="en-US"/>
          </a:p>
        </p:txBody>
      </p:sp>
      <p:cxnSp>
        <p:nvCxnSpPr>
          <p:cNvPr id="18" name="Straight Connector 17"/>
          <p:cNvCxnSpPr/>
          <p:nvPr userDrawn="1"/>
        </p:nvCxnSpPr>
        <p:spPr bwMode="auto">
          <a:xfrm>
            <a:off x="685800" y="1524000"/>
            <a:ext cx="77724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9" name="Group 18"/>
          <p:cNvGrpSpPr/>
          <p:nvPr userDrawn="1"/>
        </p:nvGrpSpPr>
        <p:grpSpPr>
          <a:xfrm>
            <a:off x="1524000" y="5889087"/>
            <a:ext cx="1768307" cy="413826"/>
            <a:chOff x="0" y="0"/>
            <a:chExt cx="1826832" cy="413826"/>
          </a:xfrm>
        </p:grpSpPr>
        <p:sp>
          <p:nvSpPr>
            <p:cNvPr id="20" name="Pentagon 19"/>
            <p:cNvSpPr/>
            <p:nvPr userDrawn="1"/>
          </p:nvSpPr>
          <p:spPr>
            <a:xfrm>
              <a:off x="0" y="0"/>
              <a:ext cx="1826832" cy="413826"/>
            </a:xfrm>
            <a:prstGeom prst="homePlate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1" name="Pentagon 4"/>
            <p:cNvSpPr/>
            <p:nvPr userDrawn="1"/>
          </p:nvSpPr>
          <p:spPr>
            <a:xfrm>
              <a:off x="0" y="0"/>
              <a:ext cx="1535345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342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Overview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Group 21"/>
          <p:cNvGrpSpPr/>
          <p:nvPr userDrawn="1"/>
        </p:nvGrpSpPr>
        <p:grpSpPr>
          <a:xfrm>
            <a:off x="2928761" y="5889087"/>
            <a:ext cx="1668379" cy="413826"/>
            <a:chOff x="1463286" y="0"/>
            <a:chExt cx="1826832" cy="413826"/>
          </a:xfrm>
        </p:grpSpPr>
        <p:sp>
          <p:nvSpPr>
            <p:cNvPr id="23" name="Chevron 22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Approach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8" name="Group 27"/>
          <p:cNvGrpSpPr/>
          <p:nvPr userDrawn="1"/>
        </p:nvGrpSpPr>
        <p:grpSpPr>
          <a:xfrm>
            <a:off x="5828750" y="5889087"/>
            <a:ext cx="1826832" cy="413826"/>
            <a:chOff x="2924752" y="0"/>
            <a:chExt cx="1826832" cy="413826"/>
          </a:xfrm>
        </p:grpSpPr>
        <p:sp>
          <p:nvSpPr>
            <p:cNvPr id="29" name="Chevron 28"/>
            <p:cNvSpPr/>
            <p:nvPr userDrawn="1"/>
          </p:nvSpPr>
          <p:spPr>
            <a:xfrm>
              <a:off x="2924752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0" name="Chevron 8"/>
            <p:cNvSpPr/>
            <p:nvPr userDrawn="1"/>
          </p:nvSpPr>
          <p:spPr>
            <a:xfrm>
              <a:off x="3131665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Conclusion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4375485" y="5889087"/>
            <a:ext cx="1668379" cy="413826"/>
            <a:chOff x="1463286" y="0"/>
            <a:chExt cx="1826832" cy="413826"/>
          </a:xfrm>
        </p:grpSpPr>
        <p:sp>
          <p:nvSpPr>
            <p:cNvPr id="32" name="Chevron 31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3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Results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9755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49" y="623376"/>
            <a:ext cx="7772400" cy="872050"/>
          </a:xfrm>
        </p:spPr>
        <p:txBody>
          <a:bodyPr/>
          <a:lstStyle>
            <a:lvl1pPr algn="just">
              <a:defRPr sz="32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BBE82FC-0A89-4274-9FEE-C3ACEB52A0D1}" type="slidenum">
              <a:rPr lang="en-US" altLang="en-US"/>
              <a:pPr/>
              <a:t>‹#›</a:t>
            </a:fld>
            <a:endParaRPr lang="en-US" altLang="en-US"/>
          </a:p>
        </p:txBody>
      </p:sp>
      <p:cxnSp>
        <p:nvCxnSpPr>
          <p:cNvPr id="21" name="Straight Connector 20"/>
          <p:cNvCxnSpPr/>
          <p:nvPr userDrawn="1"/>
        </p:nvCxnSpPr>
        <p:spPr bwMode="auto">
          <a:xfrm>
            <a:off x="685800" y="1524000"/>
            <a:ext cx="77724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6" name="Group 45"/>
          <p:cNvGrpSpPr/>
          <p:nvPr userDrawn="1"/>
        </p:nvGrpSpPr>
        <p:grpSpPr>
          <a:xfrm>
            <a:off x="1524000" y="5889087"/>
            <a:ext cx="1768307" cy="413826"/>
            <a:chOff x="0" y="0"/>
            <a:chExt cx="1826832" cy="413826"/>
          </a:xfrm>
        </p:grpSpPr>
        <p:sp>
          <p:nvSpPr>
            <p:cNvPr id="47" name="Pentagon 46"/>
            <p:cNvSpPr/>
            <p:nvPr userDrawn="1"/>
          </p:nvSpPr>
          <p:spPr>
            <a:xfrm>
              <a:off x="0" y="0"/>
              <a:ext cx="1826832" cy="413826"/>
            </a:xfrm>
            <a:prstGeom prst="homePlate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8" name="Pentagon 4"/>
            <p:cNvSpPr/>
            <p:nvPr userDrawn="1"/>
          </p:nvSpPr>
          <p:spPr>
            <a:xfrm>
              <a:off x="0" y="0"/>
              <a:ext cx="1535345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342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Overview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9" name="Group 48"/>
          <p:cNvGrpSpPr/>
          <p:nvPr userDrawn="1"/>
        </p:nvGrpSpPr>
        <p:grpSpPr>
          <a:xfrm>
            <a:off x="2928761" y="5889087"/>
            <a:ext cx="1668379" cy="413826"/>
            <a:chOff x="1463286" y="0"/>
            <a:chExt cx="1826832" cy="413826"/>
          </a:xfrm>
        </p:grpSpPr>
        <p:sp>
          <p:nvSpPr>
            <p:cNvPr id="50" name="Chevron 49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1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Approach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2" name="Group 51"/>
          <p:cNvGrpSpPr/>
          <p:nvPr userDrawn="1"/>
        </p:nvGrpSpPr>
        <p:grpSpPr>
          <a:xfrm>
            <a:off x="5828750" y="5889087"/>
            <a:ext cx="1826832" cy="413826"/>
            <a:chOff x="2924752" y="0"/>
            <a:chExt cx="1826832" cy="413826"/>
          </a:xfrm>
        </p:grpSpPr>
        <p:sp>
          <p:nvSpPr>
            <p:cNvPr id="53" name="Chevron 52"/>
            <p:cNvSpPr/>
            <p:nvPr userDrawn="1"/>
          </p:nvSpPr>
          <p:spPr>
            <a:xfrm>
              <a:off x="2924752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4" name="Chevron 8"/>
            <p:cNvSpPr/>
            <p:nvPr userDrawn="1"/>
          </p:nvSpPr>
          <p:spPr>
            <a:xfrm>
              <a:off x="3131665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Conclusion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5" name="Group 54"/>
          <p:cNvGrpSpPr/>
          <p:nvPr userDrawn="1"/>
        </p:nvGrpSpPr>
        <p:grpSpPr>
          <a:xfrm>
            <a:off x="4375485" y="5889087"/>
            <a:ext cx="1668379" cy="413826"/>
            <a:chOff x="1463286" y="0"/>
            <a:chExt cx="1826832" cy="413826"/>
          </a:xfrm>
        </p:grpSpPr>
        <p:sp>
          <p:nvSpPr>
            <p:cNvPr id="56" name="Chevron 55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7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Results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4950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762000"/>
          </a:xfrm>
        </p:spPr>
        <p:txBody>
          <a:bodyPr/>
          <a:lstStyle>
            <a:lvl1pPr algn="just">
              <a:defRPr sz="280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90F13D6-F77B-4791-A11F-9D334EE501E7}" type="slidenum">
              <a:rPr lang="en-US" altLang="en-US"/>
              <a:pPr/>
              <a:t>‹#›</a:t>
            </a:fld>
            <a:endParaRPr lang="en-US" altLang="en-US"/>
          </a:p>
        </p:txBody>
      </p:sp>
      <p:cxnSp>
        <p:nvCxnSpPr>
          <p:cNvPr id="17" name="Straight Connector 16"/>
          <p:cNvCxnSpPr/>
          <p:nvPr userDrawn="1"/>
        </p:nvCxnSpPr>
        <p:spPr bwMode="auto">
          <a:xfrm>
            <a:off x="685800" y="1363133"/>
            <a:ext cx="77724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33" name="Group 32"/>
          <p:cNvGrpSpPr/>
          <p:nvPr userDrawn="1"/>
        </p:nvGrpSpPr>
        <p:grpSpPr>
          <a:xfrm>
            <a:off x="1524000" y="5889087"/>
            <a:ext cx="1768307" cy="413826"/>
            <a:chOff x="0" y="0"/>
            <a:chExt cx="1826832" cy="413826"/>
          </a:xfrm>
        </p:grpSpPr>
        <p:sp>
          <p:nvSpPr>
            <p:cNvPr id="34" name="Pentagon 33"/>
            <p:cNvSpPr/>
            <p:nvPr userDrawn="1"/>
          </p:nvSpPr>
          <p:spPr>
            <a:xfrm>
              <a:off x="0" y="0"/>
              <a:ext cx="1826832" cy="413826"/>
            </a:xfrm>
            <a:prstGeom prst="homePlate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Pentagon 4"/>
            <p:cNvSpPr/>
            <p:nvPr userDrawn="1"/>
          </p:nvSpPr>
          <p:spPr>
            <a:xfrm>
              <a:off x="0" y="0"/>
              <a:ext cx="1535345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342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Overview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6" name="Group 35"/>
          <p:cNvGrpSpPr/>
          <p:nvPr userDrawn="1"/>
        </p:nvGrpSpPr>
        <p:grpSpPr>
          <a:xfrm>
            <a:off x="2928761" y="5889087"/>
            <a:ext cx="1668379" cy="413826"/>
            <a:chOff x="1463286" y="0"/>
            <a:chExt cx="1826832" cy="413826"/>
          </a:xfrm>
        </p:grpSpPr>
        <p:sp>
          <p:nvSpPr>
            <p:cNvPr id="37" name="Chevron 36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Approach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9" name="Group 38"/>
          <p:cNvGrpSpPr/>
          <p:nvPr userDrawn="1"/>
        </p:nvGrpSpPr>
        <p:grpSpPr>
          <a:xfrm>
            <a:off x="5828750" y="5889087"/>
            <a:ext cx="1826832" cy="413826"/>
            <a:chOff x="2924752" y="0"/>
            <a:chExt cx="1826832" cy="413826"/>
          </a:xfrm>
        </p:grpSpPr>
        <p:sp>
          <p:nvSpPr>
            <p:cNvPr id="40" name="Chevron 39"/>
            <p:cNvSpPr/>
            <p:nvPr userDrawn="1"/>
          </p:nvSpPr>
          <p:spPr>
            <a:xfrm>
              <a:off x="2924752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Chevron 8"/>
            <p:cNvSpPr/>
            <p:nvPr userDrawn="1"/>
          </p:nvSpPr>
          <p:spPr>
            <a:xfrm>
              <a:off x="3131665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Conclusion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2" name="Group 41"/>
          <p:cNvGrpSpPr/>
          <p:nvPr userDrawn="1"/>
        </p:nvGrpSpPr>
        <p:grpSpPr>
          <a:xfrm>
            <a:off x="4375485" y="5889087"/>
            <a:ext cx="1668379" cy="413826"/>
            <a:chOff x="1463286" y="0"/>
            <a:chExt cx="1826832" cy="413826"/>
          </a:xfrm>
        </p:grpSpPr>
        <p:sp>
          <p:nvSpPr>
            <p:cNvPr id="43" name="Chevron 42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Results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5" name="TextBox 44"/>
          <p:cNvSpPr txBox="1"/>
          <p:nvPr userDrawn="1"/>
        </p:nvSpPr>
        <p:spPr>
          <a:xfrm>
            <a:off x="599017" y="36065"/>
            <a:ext cx="8162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/>
                </a:solidFill>
              </a:rPr>
              <a:t>18-755 Project</a:t>
            </a:r>
            <a:endParaRPr lang="en-US" sz="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601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044E7D5-941F-461A-87C3-86B4BEDC1A31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1524000" y="5889087"/>
            <a:ext cx="1768307" cy="413826"/>
            <a:chOff x="0" y="0"/>
            <a:chExt cx="1826832" cy="413826"/>
          </a:xfrm>
        </p:grpSpPr>
        <p:sp>
          <p:nvSpPr>
            <p:cNvPr id="28" name="Pentagon 27"/>
            <p:cNvSpPr/>
            <p:nvPr userDrawn="1"/>
          </p:nvSpPr>
          <p:spPr>
            <a:xfrm>
              <a:off x="0" y="0"/>
              <a:ext cx="1826832" cy="413826"/>
            </a:xfrm>
            <a:prstGeom prst="homePlate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9" name="Pentagon 4"/>
            <p:cNvSpPr/>
            <p:nvPr userDrawn="1"/>
          </p:nvSpPr>
          <p:spPr>
            <a:xfrm>
              <a:off x="0" y="0"/>
              <a:ext cx="1535345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342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Overview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>
          <a:xfrm>
            <a:off x="2928761" y="5889087"/>
            <a:ext cx="1668379" cy="413826"/>
            <a:chOff x="1463286" y="0"/>
            <a:chExt cx="1826832" cy="413826"/>
          </a:xfrm>
        </p:grpSpPr>
        <p:sp>
          <p:nvSpPr>
            <p:cNvPr id="31" name="Chevron 30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Approach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3" name="Group 32"/>
          <p:cNvGrpSpPr/>
          <p:nvPr userDrawn="1"/>
        </p:nvGrpSpPr>
        <p:grpSpPr>
          <a:xfrm>
            <a:off x="5828750" y="5889087"/>
            <a:ext cx="1826832" cy="413826"/>
            <a:chOff x="2924752" y="0"/>
            <a:chExt cx="1826832" cy="413826"/>
          </a:xfrm>
        </p:grpSpPr>
        <p:sp>
          <p:nvSpPr>
            <p:cNvPr id="34" name="Chevron 33"/>
            <p:cNvSpPr/>
            <p:nvPr userDrawn="1"/>
          </p:nvSpPr>
          <p:spPr>
            <a:xfrm>
              <a:off x="2924752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Chevron 8"/>
            <p:cNvSpPr/>
            <p:nvPr userDrawn="1"/>
          </p:nvSpPr>
          <p:spPr>
            <a:xfrm>
              <a:off x="3131665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Conclusion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6" name="Group 35"/>
          <p:cNvGrpSpPr/>
          <p:nvPr userDrawn="1"/>
        </p:nvGrpSpPr>
        <p:grpSpPr>
          <a:xfrm>
            <a:off x="4375485" y="5889087"/>
            <a:ext cx="1668379" cy="413826"/>
            <a:chOff x="1463286" y="0"/>
            <a:chExt cx="1826832" cy="413826"/>
          </a:xfrm>
        </p:grpSpPr>
        <p:sp>
          <p:nvSpPr>
            <p:cNvPr id="37" name="Chevron 36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Chevron 6"/>
            <p:cNvSpPr/>
            <p:nvPr userDrawn="1"/>
          </p:nvSpPr>
          <p:spPr>
            <a:xfrm>
              <a:off x="1742913" y="0"/>
              <a:ext cx="108509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Results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9" name="TextBox 38"/>
          <p:cNvSpPr txBox="1"/>
          <p:nvPr userDrawn="1"/>
        </p:nvSpPr>
        <p:spPr>
          <a:xfrm>
            <a:off x="599017" y="36065"/>
            <a:ext cx="8162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/>
                </a:solidFill>
              </a:rPr>
              <a:t>18-755 Project</a:t>
            </a:r>
            <a:endParaRPr lang="en-US" sz="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151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5920C39-CC01-43B0-9E39-9BCB418E006E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1524000" y="5889087"/>
            <a:ext cx="1768307" cy="413826"/>
            <a:chOff x="0" y="0"/>
            <a:chExt cx="1826832" cy="413826"/>
          </a:xfrm>
        </p:grpSpPr>
        <p:sp>
          <p:nvSpPr>
            <p:cNvPr id="31" name="Pentagon 30"/>
            <p:cNvSpPr/>
            <p:nvPr userDrawn="1"/>
          </p:nvSpPr>
          <p:spPr>
            <a:xfrm>
              <a:off x="0" y="0"/>
              <a:ext cx="1826832" cy="413826"/>
            </a:xfrm>
            <a:prstGeom prst="homePlate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Pentagon 4"/>
            <p:cNvSpPr/>
            <p:nvPr userDrawn="1"/>
          </p:nvSpPr>
          <p:spPr>
            <a:xfrm>
              <a:off x="0" y="0"/>
              <a:ext cx="1535345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342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Overview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3" name="Group 32"/>
          <p:cNvGrpSpPr/>
          <p:nvPr userDrawn="1"/>
        </p:nvGrpSpPr>
        <p:grpSpPr>
          <a:xfrm>
            <a:off x="2928761" y="5889087"/>
            <a:ext cx="1668379" cy="413826"/>
            <a:chOff x="1463286" y="0"/>
            <a:chExt cx="1826832" cy="413826"/>
          </a:xfrm>
        </p:grpSpPr>
        <p:sp>
          <p:nvSpPr>
            <p:cNvPr id="34" name="Chevron 33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Approach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6" name="Group 35"/>
          <p:cNvGrpSpPr/>
          <p:nvPr userDrawn="1"/>
        </p:nvGrpSpPr>
        <p:grpSpPr>
          <a:xfrm>
            <a:off x="5828750" y="5889087"/>
            <a:ext cx="1826832" cy="413826"/>
            <a:chOff x="2924752" y="0"/>
            <a:chExt cx="1826832" cy="413826"/>
          </a:xfrm>
        </p:grpSpPr>
        <p:sp>
          <p:nvSpPr>
            <p:cNvPr id="37" name="Chevron 36"/>
            <p:cNvSpPr/>
            <p:nvPr userDrawn="1"/>
          </p:nvSpPr>
          <p:spPr>
            <a:xfrm>
              <a:off x="2924752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Chevron 8"/>
            <p:cNvSpPr/>
            <p:nvPr userDrawn="1"/>
          </p:nvSpPr>
          <p:spPr>
            <a:xfrm>
              <a:off x="3131665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Conclusion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9" name="Group 38"/>
          <p:cNvGrpSpPr/>
          <p:nvPr userDrawn="1"/>
        </p:nvGrpSpPr>
        <p:grpSpPr>
          <a:xfrm>
            <a:off x="4375485" y="5889087"/>
            <a:ext cx="1668379" cy="413826"/>
            <a:chOff x="1463286" y="0"/>
            <a:chExt cx="1826832" cy="413826"/>
          </a:xfrm>
        </p:grpSpPr>
        <p:sp>
          <p:nvSpPr>
            <p:cNvPr id="40" name="Chevron 39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Results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2" name="TextBox 41"/>
          <p:cNvSpPr txBox="1"/>
          <p:nvPr userDrawn="1"/>
        </p:nvSpPr>
        <p:spPr>
          <a:xfrm>
            <a:off x="599017" y="36065"/>
            <a:ext cx="8162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/>
                </a:solidFill>
              </a:rPr>
              <a:t>18-755 Project</a:t>
            </a:r>
            <a:endParaRPr lang="en-US" sz="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128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86A9BE2-011F-4D89-8A9B-4C9C717E11F0}" type="slidenum">
              <a:rPr lang="en-US" altLang="en-US"/>
              <a:pPr/>
              <a:t>‹#›</a:t>
            </a:fld>
            <a:endParaRPr lang="en-US" altLang="en-US"/>
          </a:p>
        </p:txBody>
      </p:sp>
      <p:grpSp>
        <p:nvGrpSpPr>
          <p:cNvPr id="30" name="Group 29"/>
          <p:cNvGrpSpPr/>
          <p:nvPr userDrawn="1"/>
        </p:nvGrpSpPr>
        <p:grpSpPr>
          <a:xfrm>
            <a:off x="1524000" y="5889087"/>
            <a:ext cx="1768307" cy="413826"/>
            <a:chOff x="0" y="0"/>
            <a:chExt cx="1826832" cy="413826"/>
          </a:xfrm>
        </p:grpSpPr>
        <p:sp>
          <p:nvSpPr>
            <p:cNvPr id="31" name="Pentagon 30"/>
            <p:cNvSpPr/>
            <p:nvPr userDrawn="1"/>
          </p:nvSpPr>
          <p:spPr>
            <a:xfrm>
              <a:off x="0" y="0"/>
              <a:ext cx="1826832" cy="413826"/>
            </a:xfrm>
            <a:prstGeom prst="homePlate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Pentagon 4"/>
            <p:cNvSpPr/>
            <p:nvPr userDrawn="1"/>
          </p:nvSpPr>
          <p:spPr>
            <a:xfrm>
              <a:off x="0" y="0"/>
              <a:ext cx="1535345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342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Overview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3" name="Group 32"/>
          <p:cNvGrpSpPr/>
          <p:nvPr userDrawn="1"/>
        </p:nvGrpSpPr>
        <p:grpSpPr>
          <a:xfrm>
            <a:off x="2928761" y="5889087"/>
            <a:ext cx="1668379" cy="413826"/>
            <a:chOff x="1463286" y="0"/>
            <a:chExt cx="1826832" cy="413826"/>
          </a:xfrm>
        </p:grpSpPr>
        <p:sp>
          <p:nvSpPr>
            <p:cNvPr id="34" name="Chevron 33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Approach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6" name="Group 35"/>
          <p:cNvGrpSpPr/>
          <p:nvPr userDrawn="1"/>
        </p:nvGrpSpPr>
        <p:grpSpPr>
          <a:xfrm>
            <a:off x="5828750" y="5889087"/>
            <a:ext cx="1826832" cy="413826"/>
            <a:chOff x="2924752" y="0"/>
            <a:chExt cx="1826832" cy="413826"/>
          </a:xfrm>
        </p:grpSpPr>
        <p:sp>
          <p:nvSpPr>
            <p:cNvPr id="37" name="Chevron 36"/>
            <p:cNvSpPr/>
            <p:nvPr userDrawn="1"/>
          </p:nvSpPr>
          <p:spPr>
            <a:xfrm>
              <a:off x="2924752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Chevron 8"/>
            <p:cNvSpPr/>
            <p:nvPr userDrawn="1"/>
          </p:nvSpPr>
          <p:spPr>
            <a:xfrm>
              <a:off x="3131665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Conclusion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9" name="Group 38"/>
          <p:cNvGrpSpPr/>
          <p:nvPr userDrawn="1"/>
        </p:nvGrpSpPr>
        <p:grpSpPr>
          <a:xfrm>
            <a:off x="4375485" y="5889087"/>
            <a:ext cx="1668379" cy="413826"/>
            <a:chOff x="1463286" y="0"/>
            <a:chExt cx="1826832" cy="413826"/>
          </a:xfrm>
        </p:grpSpPr>
        <p:sp>
          <p:nvSpPr>
            <p:cNvPr id="40" name="Chevron 39"/>
            <p:cNvSpPr/>
            <p:nvPr userDrawn="1"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1" name="Chevron 6"/>
            <p:cNvSpPr/>
            <p:nvPr userDrawn="1"/>
          </p:nvSpPr>
          <p:spPr>
            <a:xfrm>
              <a:off x="1670199" y="0"/>
              <a:ext cx="1413006" cy="41382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Results</a:t>
              </a:r>
              <a:endParaRPr lang="en-US" sz="1300" kern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2" name="TextBox 41"/>
          <p:cNvSpPr txBox="1"/>
          <p:nvPr userDrawn="1"/>
        </p:nvSpPr>
        <p:spPr>
          <a:xfrm>
            <a:off x="599017" y="36065"/>
            <a:ext cx="8162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 smtClean="0">
                <a:solidFill>
                  <a:schemeClr val="bg1"/>
                </a:solidFill>
              </a:rPr>
              <a:t>18-755 Project</a:t>
            </a:r>
            <a:endParaRPr lang="en-US" sz="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272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B6A0BA3-A632-4971-8352-ADE5FEC79522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9144000" cy="228600"/>
          </a:xfrm>
          <a:prstGeom prst="rect">
            <a:avLst/>
          </a:prstGeom>
          <a:solidFill>
            <a:srgbClr val="99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/>
          </a:p>
        </p:txBody>
      </p:sp>
      <p:pic>
        <p:nvPicPr>
          <p:cNvPr id="1037" name="Picture 13" descr="CMwrdmrkRED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76200"/>
            <a:ext cx="914400" cy="141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ecelogo1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6284913"/>
            <a:ext cx="1828800" cy="42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gif"/><Relationship Id="rId3" Type="http://schemas.openxmlformats.org/officeDocument/2006/relationships/image" Target="../media/image17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9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5063" y="3119438"/>
            <a:ext cx="4333875" cy="619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Citi Bike Usage Balancing through Congestion Pricing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Milestone 2</a:t>
            </a:r>
            <a:r>
              <a:rPr lang="en-US" b="1" dirty="0" smtClean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Presentation</a:t>
            </a:r>
          </a:p>
          <a:p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Paul </a:t>
            </a:r>
            <a:r>
              <a:rPr lang="en-US" dirty="0" err="1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Griffioen</a:t>
            </a:r>
            <a:r>
              <a:rPr lang="en-US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 and Anthony Jin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Decongesting the </a:t>
            </a:r>
            <a:r>
              <a:rPr lang="en-US" dirty="0"/>
              <a:t>C</a:t>
            </a:r>
            <a:r>
              <a:rPr lang="en-US" dirty="0" smtClean="0"/>
              <a:t>iti Bike Network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1524000" y="5891723"/>
            <a:ext cx="1600200" cy="413826"/>
            <a:chOff x="76200" y="-1143001"/>
            <a:chExt cx="1826832" cy="413826"/>
          </a:xfrm>
          <a:solidFill>
            <a:srgbClr val="990000"/>
          </a:solidFill>
        </p:grpSpPr>
        <p:sp>
          <p:nvSpPr>
            <p:cNvPr id="5" name="Pentagon 4"/>
            <p:cNvSpPr/>
            <p:nvPr/>
          </p:nvSpPr>
          <p:spPr>
            <a:xfrm>
              <a:off x="76200" y="-1143001"/>
              <a:ext cx="1826832" cy="413826"/>
            </a:xfrm>
            <a:prstGeom prst="homePlate">
              <a:avLst/>
            </a:prstGeom>
            <a:grpFill/>
            <a:ln>
              <a:solidFill>
                <a:srgbClr val="990000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" name="Pentagon 4"/>
            <p:cNvSpPr/>
            <p:nvPr/>
          </p:nvSpPr>
          <p:spPr>
            <a:xfrm>
              <a:off x="227615" y="-1104901"/>
              <a:ext cx="1414441" cy="33762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69342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Overview</a:t>
              </a:r>
              <a:endParaRPr lang="en-US" sz="13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F13D6-F77B-4791-A11F-9D334EE501E7}" type="slidenum">
              <a:rPr lang="en-US" altLang="en-US" smtClean="0"/>
              <a:pPr/>
              <a:t>2</a:t>
            </a:fld>
            <a:endParaRPr lang="en-US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14375" y="1389036"/>
            <a:ext cx="504810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Network Definition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Nodes = bike stations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Edges = trips between two bike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stations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Dynamic, directed, and weighted</a:t>
            </a:r>
          </a:p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Citi Bike Network Simulator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Initialization procedure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Simulate current movement patterns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Introduce incentives to modify current movement patterns</a:t>
            </a:r>
          </a:p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Convex Optimization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Formulate objective function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Define constraints</a:t>
            </a:r>
          </a:p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Decongestion via convex optimization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5755642" y="1823801"/>
            <a:ext cx="857671" cy="461584"/>
            <a:chOff x="5687062" y="2648864"/>
            <a:chExt cx="857671" cy="461584"/>
          </a:xfrm>
        </p:grpSpPr>
        <p:sp>
          <p:nvSpPr>
            <p:cNvPr id="36" name="Oval 35"/>
            <p:cNvSpPr/>
            <p:nvPr/>
          </p:nvSpPr>
          <p:spPr bwMode="auto">
            <a:xfrm>
              <a:off x="6407573" y="2973288"/>
              <a:ext cx="137160" cy="137160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" panose="02020603050405020304" pitchFamily="18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687062" y="2648864"/>
              <a:ext cx="85767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Station A</a:t>
              </a:r>
              <a:endParaRPr lang="en-US" sz="14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865956" y="3036337"/>
            <a:ext cx="899328" cy="456600"/>
            <a:chOff x="6407573" y="2653848"/>
            <a:chExt cx="899328" cy="456600"/>
          </a:xfrm>
        </p:grpSpPr>
        <p:sp>
          <p:nvSpPr>
            <p:cNvPr id="39" name="Oval 38"/>
            <p:cNvSpPr/>
            <p:nvPr/>
          </p:nvSpPr>
          <p:spPr bwMode="auto">
            <a:xfrm>
              <a:off x="6407573" y="2973288"/>
              <a:ext cx="137160" cy="137160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" panose="02020603050405020304" pitchFamily="18" charset="0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448974" y="2653848"/>
              <a:ext cx="8579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Station B</a:t>
              </a:r>
              <a:endParaRPr lang="en-US" sz="14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593226" y="2265298"/>
            <a:ext cx="1388726" cy="1110566"/>
            <a:chOff x="6593226" y="2265298"/>
            <a:chExt cx="1388726" cy="1110566"/>
          </a:xfrm>
        </p:grpSpPr>
        <p:cxnSp>
          <p:nvCxnSpPr>
            <p:cNvPr id="42" name="Straight Arrow Connector 41"/>
            <p:cNvCxnSpPr>
              <a:stCxn id="36" idx="5"/>
              <a:endCxn id="39" idx="1"/>
            </p:cNvCxnSpPr>
            <p:nvPr/>
          </p:nvCxnSpPr>
          <p:spPr bwMode="auto">
            <a:xfrm>
              <a:off x="6593226" y="2265298"/>
              <a:ext cx="1292817" cy="1110566"/>
            </a:xfrm>
            <a:prstGeom prst="straightConnector1">
              <a:avLst/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3" name="TextBox 42"/>
            <p:cNvSpPr txBox="1"/>
            <p:nvPr/>
          </p:nvSpPr>
          <p:spPr>
            <a:xfrm>
              <a:off x="7029447" y="2438400"/>
              <a:ext cx="9525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Bike trip 1</a:t>
              </a:r>
              <a:endParaRPr lang="en-US" sz="1400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401224" y="2285385"/>
            <a:ext cx="1464731" cy="1224199"/>
            <a:chOff x="6401224" y="2285385"/>
            <a:chExt cx="1464731" cy="1224199"/>
          </a:xfrm>
        </p:grpSpPr>
        <p:cxnSp>
          <p:nvCxnSpPr>
            <p:cNvPr id="45" name="Curved Connector 44"/>
            <p:cNvCxnSpPr>
              <a:stCxn id="36" idx="4"/>
              <a:endCxn id="39" idx="2"/>
            </p:cNvCxnSpPr>
            <p:nvPr/>
          </p:nvCxnSpPr>
          <p:spPr bwMode="auto">
            <a:xfrm rot="16200000" flipH="1">
              <a:off x="6635858" y="2194259"/>
              <a:ext cx="1138972" cy="1321223"/>
            </a:xfrm>
            <a:prstGeom prst="curvedConnector2">
              <a:avLst/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6" name="TextBox 45"/>
            <p:cNvSpPr txBox="1"/>
            <p:nvPr/>
          </p:nvSpPr>
          <p:spPr>
            <a:xfrm>
              <a:off x="6401224" y="3201807"/>
              <a:ext cx="9525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Bike trip 2</a:t>
              </a:r>
              <a:endParaRPr lang="en-US" sz="1400" dirty="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6603268" y="2216642"/>
            <a:ext cx="1683084" cy="1138972"/>
            <a:chOff x="6603268" y="2216642"/>
            <a:chExt cx="1683084" cy="1138972"/>
          </a:xfrm>
        </p:grpSpPr>
        <p:cxnSp>
          <p:nvCxnSpPr>
            <p:cNvPr id="48" name="Curved Connector 47"/>
            <p:cNvCxnSpPr/>
            <p:nvPr/>
          </p:nvCxnSpPr>
          <p:spPr bwMode="auto">
            <a:xfrm rot="5400000" flipH="1">
              <a:off x="6694394" y="2125516"/>
              <a:ext cx="1138972" cy="1321223"/>
            </a:xfrm>
            <a:prstGeom prst="curvedConnector2">
              <a:avLst/>
            </a:prstGeom>
            <a:solidFill>
              <a:schemeClr val="accent1"/>
            </a:solidFill>
            <a:ln w="254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49" name="TextBox 48"/>
            <p:cNvSpPr txBox="1"/>
            <p:nvPr/>
          </p:nvSpPr>
          <p:spPr>
            <a:xfrm>
              <a:off x="7333847" y="2248808"/>
              <a:ext cx="95250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Bike trip 3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62975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rice Equ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558" y="5267021"/>
            <a:ext cx="4942642" cy="388862"/>
          </a:xfrm>
          <a:prstGeom prst="rect">
            <a:avLst/>
          </a:prstGeom>
        </p:spPr>
      </p:pic>
      <p:pic>
        <p:nvPicPr>
          <p:cNvPr id="23" name="Picture 22" descr="Paymen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558" y="4703699"/>
            <a:ext cx="3946983" cy="387370"/>
          </a:xfrm>
          <a:prstGeom prst="rect">
            <a:avLst/>
          </a:prstGeom>
        </p:spPr>
      </p:pic>
      <p:pic>
        <p:nvPicPr>
          <p:cNvPr id="19" name="Picture 18" descr="Pick-U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011" y="3316068"/>
            <a:ext cx="3407588" cy="385382"/>
          </a:xfrm>
          <a:prstGeom prst="rect">
            <a:avLst/>
          </a:prstGeom>
        </p:spPr>
      </p:pic>
      <p:pic>
        <p:nvPicPr>
          <p:cNvPr id="20" name="Picture 19" descr="Drop-Off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364" y="3316068"/>
            <a:ext cx="3499685" cy="385382"/>
          </a:xfrm>
          <a:prstGeom prst="rect">
            <a:avLst/>
          </a:prstGeom>
        </p:spPr>
      </p:pic>
      <p:pic>
        <p:nvPicPr>
          <p:cNvPr id="22" name="Picture 21" descr="Drop-Off Equatio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551" y="3885749"/>
            <a:ext cx="3297049" cy="380034"/>
          </a:xfrm>
          <a:prstGeom prst="rect">
            <a:avLst/>
          </a:prstGeom>
        </p:spPr>
      </p:pic>
      <p:pic>
        <p:nvPicPr>
          <p:cNvPr id="21" name="Picture 20" descr="Pick-Up Equation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747" y="3886201"/>
            <a:ext cx="3123924" cy="370966"/>
          </a:xfrm>
          <a:prstGeom prst="rect">
            <a:avLst/>
          </a:prstGeom>
        </p:spPr>
      </p:pic>
      <p:pic>
        <p:nvPicPr>
          <p:cNvPr id="16" name="Picture 15" descr="User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307" y="2044112"/>
            <a:ext cx="2946772" cy="373392"/>
          </a:xfrm>
          <a:prstGeom prst="rect">
            <a:avLst/>
          </a:prstGeom>
        </p:spPr>
      </p:pic>
      <p:pic>
        <p:nvPicPr>
          <p:cNvPr id="14" name="Picture 13" descr="Stations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307" y="1465498"/>
            <a:ext cx="2958208" cy="3840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Formulation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F13D6-F77B-4791-A11F-9D334EE501E7}" type="slidenum">
              <a:rPr lang="en-US" altLang="en-US" smtClean="0"/>
              <a:pPr/>
              <a:t>3</a:t>
            </a:fld>
            <a:endParaRPr lang="en-US" altLang="en-US"/>
          </a:p>
        </p:txBody>
      </p:sp>
      <p:grpSp>
        <p:nvGrpSpPr>
          <p:cNvPr id="4" name="Group 3"/>
          <p:cNvGrpSpPr/>
          <p:nvPr/>
        </p:nvGrpSpPr>
        <p:grpSpPr>
          <a:xfrm>
            <a:off x="2954867" y="5889086"/>
            <a:ext cx="1676399" cy="413826"/>
            <a:chOff x="1637906" y="-685800"/>
            <a:chExt cx="1826832" cy="413826"/>
          </a:xfrm>
          <a:solidFill>
            <a:srgbClr val="990000"/>
          </a:solidFill>
        </p:grpSpPr>
        <p:sp>
          <p:nvSpPr>
            <p:cNvPr id="5" name="Chevron 4"/>
            <p:cNvSpPr/>
            <p:nvPr/>
          </p:nvSpPr>
          <p:spPr>
            <a:xfrm>
              <a:off x="1637906" y="-685800"/>
              <a:ext cx="1826832" cy="413826"/>
            </a:xfrm>
            <a:prstGeom prst="chevron">
              <a:avLst/>
            </a:prstGeom>
            <a:grpFill/>
            <a:ln>
              <a:solidFill>
                <a:srgbClr val="990000"/>
              </a:solidFill>
            </a:ln>
          </p:spPr>
          <p:style>
            <a:lnRef idx="3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1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" name="Chevron 4"/>
            <p:cNvSpPr/>
            <p:nvPr/>
          </p:nvSpPr>
          <p:spPr>
            <a:xfrm>
              <a:off x="1886337" y="-631287"/>
              <a:ext cx="1329968" cy="304800"/>
            </a:xfrm>
            <a:prstGeom prst="rect">
              <a:avLst/>
            </a:prstGeom>
            <a:solidFill>
              <a:srgbClr val="990000"/>
            </a:solidFill>
            <a:ln>
              <a:solidFill>
                <a:srgbClr val="99000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l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</a:t>
              </a:r>
              <a:r>
                <a:rPr lang="en-US" sz="1300" kern="1200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Approach</a:t>
              </a:r>
              <a:endParaRPr lang="en-US" sz="13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714374" y="1389036"/>
            <a:ext cx="7743825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System: a set of stations</a:t>
            </a:r>
          </a:p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User: a set of active bikers</a:t>
            </a:r>
          </a:p>
          <a:p>
            <a:pPr>
              <a:buClr>
                <a:srgbClr val="990000"/>
              </a:buClr>
            </a:pP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Incentives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 sets of candidate stations for pick-up and drop-off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rgbClr val="990000"/>
              </a:buClr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rgbClr val="990000"/>
              </a:buClr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Offer different payments</a:t>
            </a:r>
          </a:p>
          <a:p>
            <a:pPr lvl="1">
              <a:buClr>
                <a:srgbClr val="990000"/>
              </a:buClr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Clr>
                <a:srgbClr val="990000"/>
              </a:buClr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Picture 23" descr="Pmax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339" y="4706722"/>
            <a:ext cx="2025607" cy="38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11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Objectiv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4911122"/>
            <a:ext cx="4788525" cy="83278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4374" y="1389036"/>
            <a:ext cx="7743825" cy="3816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 to minimize…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System congestion level</a:t>
            </a:r>
          </a:p>
          <a:p>
            <a:pPr lvl="1">
              <a:buClr>
                <a:srgbClr val="990000"/>
              </a:buClr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rgbClr val="990000"/>
              </a:buClr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 dissatisfaction</a:t>
            </a:r>
          </a:p>
          <a:p>
            <a:pPr lvl="1">
              <a:buClr>
                <a:srgbClr val="990000"/>
              </a:buClr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Clr>
                <a:srgbClr val="990000"/>
              </a:buClr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Constraints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Maximum distance the user is willing to walk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Maximum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bikes stored at each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station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Budget available for each user</a:t>
            </a:r>
          </a:p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 to Solve</a:t>
            </a:r>
          </a:p>
          <a:p>
            <a:pPr algn="ctr">
              <a:buClr>
                <a:srgbClr val="990000"/>
              </a:buClr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 descr="Dissatisfac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772711"/>
            <a:ext cx="5650549" cy="826522"/>
          </a:xfrm>
          <a:prstGeom prst="rect">
            <a:avLst/>
          </a:prstGeom>
        </p:spPr>
      </p:pic>
      <p:pic>
        <p:nvPicPr>
          <p:cNvPr id="6" name="Picture 5" descr="Congesti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752" y="2130019"/>
            <a:ext cx="4139994" cy="38294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Convex Optimization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F13D6-F77B-4791-A11F-9D334EE501E7}" type="slidenum">
              <a:rPr lang="en-US" altLang="en-US" smtClean="0"/>
              <a:pPr/>
              <a:t>4</a:t>
            </a:fld>
            <a:endParaRPr lang="en-US" altLang="en-US"/>
          </a:p>
        </p:txBody>
      </p:sp>
      <p:sp>
        <p:nvSpPr>
          <p:cNvPr id="12" name="Chevron 11"/>
          <p:cNvSpPr/>
          <p:nvPr/>
        </p:nvSpPr>
        <p:spPr>
          <a:xfrm>
            <a:off x="4375775" y="5889086"/>
            <a:ext cx="1676399" cy="413826"/>
          </a:xfrm>
          <a:prstGeom prst="chevron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style>
          <a:lnRef idx="3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Chevron 4"/>
          <p:cNvSpPr/>
          <p:nvPr/>
        </p:nvSpPr>
        <p:spPr>
          <a:xfrm>
            <a:off x="4603749" y="5943599"/>
            <a:ext cx="1220450" cy="304800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2007" tIns="34671" rIns="17336" bIns="34671" numCol="1" spcCol="1270" anchor="ctr" anchorCtr="0">
            <a:noAutofit/>
          </a:bodyPr>
          <a:lstStyle/>
          <a:p>
            <a:pPr lvl="0" algn="l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300" kern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3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13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531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 Simulation</a:t>
            </a:r>
            <a:endParaRPr lang="en-US" dirty="0"/>
          </a:p>
        </p:txBody>
      </p:sp>
      <p:sp>
        <p:nvSpPr>
          <p:cNvPr id="8" name="Chevron 7"/>
          <p:cNvSpPr/>
          <p:nvPr/>
        </p:nvSpPr>
        <p:spPr>
          <a:xfrm>
            <a:off x="4375775" y="5889086"/>
            <a:ext cx="1676399" cy="413826"/>
          </a:xfrm>
          <a:prstGeom prst="chevron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style>
          <a:lnRef idx="3">
            <a:scrgbClr r="0" g="0" b="0"/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Chevron 4"/>
          <p:cNvSpPr/>
          <p:nvPr/>
        </p:nvSpPr>
        <p:spPr>
          <a:xfrm>
            <a:off x="4603749" y="5943599"/>
            <a:ext cx="1220450" cy="304800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2007" tIns="34671" rIns="17336" bIns="34671" numCol="1" spcCol="1270" anchor="ctr" anchorCtr="0">
            <a:noAutofit/>
          </a:bodyPr>
          <a:lstStyle/>
          <a:p>
            <a:pPr lvl="0" algn="l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300" kern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3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1300" kern="1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F13D6-F77B-4791-A11F-9D334EE501E7}" type="slidenum">
              <a:rPr lang="en-US" altLang="en-US" smtClean="0"/>
              <a:pPr/>
              <a:t>5</a:t>
            </a:fld>
            <a:endParaRPr lang="en-US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447800" y="4881825"/>
            <a:ext cx="19025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 Incentives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62600" y="4876800"/>
            <a:ext cx="2535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Optimal Incentives</a:t>
            </a:r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3" name="Picture 2" descr="no_incentives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0"/>
            <a:ext cx="4680300" cy="3510225"/>
          </a:xfrm>
          <a:prstGeom prst="rect">
            <a:avLst/>
          </a:prstGeom>
        </p:spPr>
      </p:pic>
      <p:pic>
        <p:nvPicPr>
          <p:cNvPr id="5" name="Picture 4" descr="incentives2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700" y="1371600"/>
            <a:ext cx="4680300" cy="351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58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and Future Work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F13D6-F77B-4791-A11F-9D334EE501E7}" type="slidenum">
              <a:rPr lang="en-US" altLang="en-US" smtClean="0"/>
              <a:pPr/>
              <a:t>6</a:t>
            </a:fld>
            <a:endParaRPr lang="en-US" altLang="en-US"/>
          </a:p>
        </p:txBody>
      </p:sp>
      <p:grpSp>
        <p:nvGrpSpPr>
          <p:cNvPr id="4" name="Group 3"/>
          <p:cNvGrpSpPr/>
          <p:nvPr/>
        </p:nvGrpSpPr>
        <p:grpSpPr>
          <a:xfrm>
            <a:off x="5791200" y="5887524"/>
            <a:ext cx="1854390" cy="413826"/>
            <a:chOff x="1463286" y="0"/>
            <a:chExt cx="1826832" cy="413826"/>
          </a:xfrm>
          <a:solidFill>
            <a:srgbClr val="990000"/>
          </a:solidFill>
        </p:grpSpPr>
        <p:sp>
          <p:nvSpPr>
            <p:cNvPr id="5" name="Chevron 4"/>
            <p:cNvSpPr/>
            <p:nvPr/>
          </p:nvSpPr>
          <p:spPr>
            <a:xfrm>
              <a:off x="1463286" y="0"/>
              <a:ext cx="1826832" cy="413826"/>
            </a:xfrm>
            <a:prstGeom prst="chevron">
              <a:avLst/>
            </a:prstGeom>
            <a:grpFill/>
            <a:ln>
              <a:solidFill>
                <a:srgbClr val="990000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6" name="Chevron 4"/>
            <p:cNvSpPr/>
            <p:nvPr/>
          </p:nvSpPr>
          <p:spPr>
            <a:xfrm>
              <a:off x="1698139" y="38100"/>
              <a:ext cx="1244508" cy="337626"/>
            </a:xfrm>
            <a:prstGeom prst="rect">
              <a:avLst/>
            </a:prstGeom>
            <a:grpFill/>
            <a:ln>
              <a:solidFill>
                <a:srgbClr val="99000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2007" tIns="34671" rIns="17336" bIns="34671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00" kern="1200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Conclusion</a:t>
              </a:r>
              <a:endParaRPr lang="en-US" sz="13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714374" y="1401754"/>
            <a:ext cx="759142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framework to decongest the Citi Bike network via convex optimization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Capable of simulating movement patterns for anytime throughout the year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Currently using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optimal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incentives with high probability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M3 Sneak Peek</a:t>
            </a: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Solve the convex optimization problem </a:t>
            </a: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Clr>
                <a:srgbClr val="990000"/>
              </a:buClr>
              <a:buFont typeface="Wingdings" panose="05000000000000000000" pitchFamily="2" charset="2"/>
              <a:buChar char="q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Incorporate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solutions to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present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920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ceprint">
  <a:themeElements>
    <a:clrScheme name="ecepri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cepri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anose="02020603050405020304" pitchFamily="18" charset="0"/>
          </a:defRPr>
        </a:defPPr>
      </a:lstStyle>
    </a:lnDef>
  </a:objectDefaults>
  <a:extraClrSchemeLst>
    <a:extraClrScheme>
      <a:clrScheme name="ecepri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eprint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ceprint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eprint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eprin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eprin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ceprin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Presentation1" id="{7CB5BB0D-59EB-4B12-B2F3-BCFAD429D8FB}" vid="{121704C7-DDEC-48C0-850C-476715FEE8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project_presentation_template</Template>
  <TotalTime>466</TotalTime>
  <Words>219</Words>
  <Application>Microsoft Macintosh PowerPoint</Application>
  <PresentationFormat>On-screen Show (4:3)</PresentationFormat>
  <Paragraphs>67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eceprint</vt:lpstr>
      <vt:lpstr>Citi Bike Usage Balancing through Congestion Pricing</vt:lpstr>
      <vt:lpstr>Decongesting the Citi Bike Network</vt:lpstr>
      <vt:lpstr>Problem Formulation</vt:lpstr>
      <vt:lpstr>Convex Optimization</vt:lpstr>
      <vt:lpstr>Network Simulation</vt:lpstr>
      <vt:lpstr>Conclusion and Future Work</vt:lpstr>
    </vt:vector>
  </TitlesOfParts>
  <Company>Electrical and Computer Engineering, Carnegie Mellon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Anthony Jin</dc:creator>
  <cp:lastModifiedBy>Paul Griffioen</cp:lastModifiedBy>
  <cp:revision>39</cp:revision>
  <cp:lastPrinted>1999-09-20T19:29:27Z</cp:lastPrinted>
  <dcterms:created xsi:type="dcterms:W3CDTF">2016-11-08T21:55:46Z</dcterms:created>
  <dcterms:modified xsi:type="dcterms:W3CDTF">2016-11-10T02:21:31Z</dcterms:modified>
</cp:coreProperties>
</file>

<file path=docProps/thumbnail.jpeg>
</file>